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87" r:id="rId3"/>
    <p:sldId id="259" r:id="rId4"/>
    <p:sldId id="272" r:id="rId5"/>
    <p:sldId id="274" r:id="rId6"/>
    <p:sldId id="260" r:id="rId7"/>
    <p:sldId id="273" r:id="rId8"/>
    <p:sldId id="269" r:id="rId9"/>
    <p:sldId id="262" r:id="rId10"/>
    <p:sldId id="261" r:id="rId11"/>
    <p:sldId id="264" r:id="rId12"/>
    <p:sldId id="265" r:id="rId13"/>
    <p:sldId id="266" r:id="rId14"/>
    <p:sldId id="267" r:id="rId15"/>
    <p:sldId id="268" r:id="rId16"/>
    <p:sldId id="270" r:id="rId17"/>
    <p:sldId id="271" r:id="rId18"/>
    <p:sldId id="275" r:id="rId19"/>
    <p:sldId id="276" r:id="rId20"/>
    <p:sldId id="277" r:id="rId21"/>
    <p:sldId id="263" r:id="rId22"/>
    <p:sldId id="278" r:id="rId23"/>
    <p:sldId id="279" r:id="rId24"/>
    <p:sldId id="280" r:id="rId25"/>
    <p:sldId id="281" r:id="rId26"/>
    <p:sldId id="284" r:id="rId27"/>
    <p:sldId id="283" r:id="rId28"/>
    <p:sldId id="282" r:id="rId29"/>
    <p:sldId id="285" r:id="rId30"/>
    <p:sldId id="286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97" autoAdjust="0"/>
    <p:restoredTop sz="94660"/>
  </p:normalViewPr>
  <p:slideViewPr>
    <p:cSldViewPr snapToGrid="0">
      <p:cViewPr varScale="1">
        <p:scale>
          <a:sx n="82" d="100"/>
          <a:sy n="82" d="100"/>
        </p:scale>
        <p:origin x="-114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png>
</file>

<file path=ppt/media/image31.gif>
</file>

<file path=ppt/media/image32.jpe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>
            <a:spLocks noChangeArrowheads="1"/>
          </p:cNvSpPr>
          <p:nvPr userDrawn="1"/>
        </p:nvSpPr>
        <p:spPr bwMode="auto">
          <a:xfrm>
            <a:off x="1" y="1"/>
            <a:ext cx="12192000" cy="14335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zh-CN" altLang="zh-CN" sz="1800">
              <a:solidFill>
                <a:prstClr val="black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Rectangle 21"/>
          <p:cNvSpPr>
            <a:spLocks noChangeArrowheads="1"/>
          </p:cNvSpPr>
          <p:nvPr userDrawn="1"/>
        </p:nvSpPr>
        <p:spPr bwMode="auto">
          <a:xfrm>
            <a:off x="220720" y="6502400"/>
            <a:ext cx="406506" cy="2365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zh-CN" altLang="zh-CN" sz="1800">
              <a:solidFill>
                <a:prstClr val="black"/>
              </a:solidFill>
            </a:endParaRPr>
          </a:p>
        </p:txBody>
      </p:sp>
      <p:sp>
        <p:nvSpPr>
          <p:cNvPr id="6" name="Text Box 5"/>
          <p:cNvSpPr txBox="1">
            <a:spLocks noChangeArrowheads="1"/>
          </p:cNvSpPr>
          <p:nvPr userDrawn="1"/>
        </p:nvSpPr>
        <p:spPr bwMode="auto">
          <a:xfrm>
            <a:off x="687567" y="55563"/>
            <a:ext cx="1079304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A6A6A6"/>
                </a:solidFill>
                <a:latin typeface="Arial Narrow" panose="020B0606020202030204" pitchFamily="34" charset="0"/>
                <a:ea typeface="宋体" panose="02010600030101010101" pitchFamily="2" charset="-122"/>
              </a:rPr>
              <a:t>3M </a:t>
            </a:r>
            <a:r>
              <a:rPr lang="en-US" altLang="zh-CN" sz="1600" dirty="0" smtClean="0">
                <a:solidFill>
                  <a:srgbClr val="A6A6A6"/>
                </a:solidFill>
                <a:latin typeface="Arial Narrow" panose="020B0606020202030204" pitchFamily="34" charset="0"/>
                <a:ea typeface="宋体" panose="02010600030101010101" pitchFamily="2" charset="-122"/>
              </a:rPr>
              <a:t>Information Technology</a:t>
            </a:r>
            <a:endParaRPr lang="en-US" altLang="zh-CN" sz="1600" dirty="0">
              <a:solidFill>
                <a:srgbClr val="A6A6A6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pic>
        <p:nvPicPr>
          <p:cNvPr id="7" name="Picture 29" descr="cover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" y="1381125"/>
            <a:ext cx="12192000" cy="409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0" descr="KM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927296" y="3538538"/>
            <a:ext cx="4903477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687790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687790" y="914400"/>
            <a:ext cx="10792731" cy="27432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8893631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2"/>
          <p:cNvSpPr>
            <a:spLocks noGrp="1"/>
          </p:cNvSpPr>
          <p:nvPr>
            <p:ph sz="quarter" idx="10"/>
          </p:nvPr>
        </p:nvSpPr>
        <p:spPr>
          <a:xfrm>
            <a:off x="685979" y="1280160"/>
            <a:ext cx="3475625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2"/>
          <p:cNvSpPr>
            <a:spLocks noGrp="1"/>
          </p:cNvSpPr>
          <p:nvPr>
            <p:ph sz="quarter" idx="11"/>
          </p:nvPr>
        </p:nvSpPr>
        <p:spPr>
          <a:xfrm>
            <a:off x="4336808" y="1280160"/>
            <a:ext cx="3475625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22"/>
          <p:cNvSpPr>
            <a:spLocks noGrp="1"/>
          </p:cNvSpPr>
          <p:nvPr>
            <p:ph sz="quarter" idx="12"/>
          </p:nvPr>
        </p:nvSpPr>
        <p:spPr>
          <a:xfrm>
            <a:off x="7996106" y="1280160"/>
            <a:ext cx="3475625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004394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687790" y="914400"/>
            <a:ext cx="10792731" cy="27432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Content Placeholder 22"/>
          <p:cNvSpPr>
            <a:spLocks noGrp="1"/>
          </p:cNvSpPr>
          <p:nvPr>
            <p:ph sz="quarter" idx="10"/>
          </p:nvPr>
        </p:nvSpPr>
        <p:spPr>
          <a:xfrm>
            <a:off x="685979" y="1280160"/>
            <a:ext cx="3475625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2"/>
          <p:cNvSpPr>
            <a:spLocks noGrp="1"/>
          </p:cNvSpPr>
          <p:nvPr>
            <p:ph sz="quarter" idx="11"/>
          </p:nvPr>
        </p:nvSpPr>
        <p:spPr>
          <a:xfrm>
            <a:off x="4336806" y="1280160"/>
            <a:ext cx="3475625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22"/>
          <p:cNvSpPr>
            <a:spLocks noGrp="1"/>
          </p:cNvSpPr>
          <p:nvPr>
            <p:ph sz="quarter" idx="12"/>
          </p:nvPr>
        </p:nvSpPr>
        <p:spPr>
          <a:xfrm>
            <a:off x="7996103" y="1280160"/>
            <a:ext cx="3475625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1582238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22"/>
          <p:cNvSpPr>
            <a:spLocks noGrp="1"/>
          </p:cNvSpPr>
          <p:nvPr>
            <p:ph sz="quarter" idx="10"/>
          </p:nvPr>
        </p:nvSpPr>
        <p:spPr>
          <a:xfrm>
            <a:off x="685978" y="1280160"/>
            <a:ext cx="5259170" cy="224028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22"/>
          <p:cNvSpPr>
            <a:spLocks noGrp="1"/>
          </p:cNvSpPr>
          <p:nvPr>
            <p:ph sz="quarter" idx="12"/>
          </p:nvPr>
        </p:nvSpPr>
        <p:spPr>
          <a:xfrm>
            <a:off x="6219539" y="1280160"/>
            <a:ext cx="5259170" cy="224028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22"/>
          <p:cNvSpPr>
            <a:spLocks noGrp="1"/>
          </p:cNvSpPr>
          <p:nvPr>
            <p:ph sz="quarter" idx="13"/>
          </p:nvPr>
        </p:nvSpPr>
        <p:spPr>
          <a:xfrm>
            <a:off x="685978" y="3611880"/>
            <a:ext cx="5259170" cy="224028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Content Placeholder 22"/>
          <p:cNvSpPr>
            <a:spLocks noGrp="1"/>
          </p:cNvSpPr>
          <p:nvPr>
            <p:ph sz="quarter" idx="14"/>
          </p:nvPr>
        </p:nvSpPr>
        <p:spPr>
          <a:xfrm>
            <a:off x="6219539" y="3611880"/>
            <a:ext cx="5259170" cy="224028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38295207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4 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687790" y="914400"/>
            <a:ext cx="10792731" cy="27432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9" name="Content Placeholder 22"/>
          <p:cNvSpPr>
            <a:spLocks noGrp="1"/>
          </p:cNvSpPr>
          <p:nvPr>
            <p:ph sz="quarter" idx="10"/>
          </p:nvPr>
        </p:nvSpPr>
        <p:spPr>
          <a:xfrm>
            <a:off x="685978" y="1280160"/>
            <a:ext cx="5259170" cy="224028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" name="Content Placeholder 22"/>
          <p:cNvSpPr>
            <a:spLocks noGrp="1"/>
          </p:cNvSpPr>
          <p:nvPr>
            <p:ph sz="quarter" idx="12"/>
          </p:nvPr>
        </p:nvSpPr>
        <p:spPr>
          <a:xfrm>
            <a:off x="6219539" y="1280160"/>
            <a:ext cx="5259170" cy="224028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Content Placeholder 22"/>
          <p:cNvSpPr>
            <a:spLocks noGrp="1"/>
          </p:cNvSpPr>
          <p:nvPr>
            <p:ph sz="quarter" idx="13"/>
          </p:nvPr>
        </p:nvSpPr>
        <p:spPr>
          <a:xfrm>
            <a:off x="685978" y="3611880"/>
            <a:ext cx="5259170" cy="224028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2" name="Content Placeholder 22"/>
          <p:cNvSpPr>
            <a:spLocks noGrp="1"/>
          </p:cNvSpPr>
          <p:nvPr>
            <p:ph sz="quarter" idx="14"/>
          </p:nvPr>
        </p:nvSpPr>
        <p:spPr>
          <a:xfrm>
            <a:off x="6219539" y="3611880"/>
            <a:ext cx="5259170" cy="224028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0523462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>
            <a:spLocks noChangeArrowheads="1"/>
          </p:cNvSpPr>
          <p:nvPr userDrawn="1"/>
        </p:nvSpPr>
        <p:spPr bwMode="auto">
          <a:xfrm>
            <a:off x="1" y="5943600"/>
            <a:ext cx="12192000" cy="9144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zh-CN" altLang="zh-CN" sz="1800">
              <a:solidFill>
                <a:srgbClr val="000000"/>
              </a:solidFill>
            </a:endParaRPr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280493" y="2551897"/>
            <a:ext cx="9603701" cy="640080"/>
          </a:xfrm>
          <a:prstGeom prst="rect">
            <a:avLst/>
          </a:prstGeom>
        </p:spPr>
        <p:txBody>
          <a:bodyPr lIns="0" tIns="0" rIns="0" bIns="0"/>
          <a:lstStyle>
            <a:lvl1pPr>
              <a:defRPr sz="60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280493" y="3331480"/>
            <a:ext cx="9603701" cy="91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6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15277357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81965011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Content_MMM20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2"/>
          <p:cNvSpPr>
            <a:spLocks noGrp="1"/>
          </p:cNvSpPr>
          <p:nvPr>
            <p:ph sz="quarter" idx="10"/>
          </p:nvPr>
        </p:nvSpPr>
        <p:spPr>
          <a:xfrm>
            <a:off x="685978" y="1280160"/>
            <a:ext cx="8231744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305994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04800"/>
            <a:ext cx="10972801" cy="45720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1" y="1143000"/>
            <a:ext cx="10871200" cy="5029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038640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MMM20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66229676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1" descr="divider1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2"/>
          <p:cNvSpPr txBox="1">
            <a:spLocks noChangeArrowheads="1"/>
          </p:cNvSpPr>
          <p:nvPr userDrawn="1"/>
        </p:nvSpPr>
        <p:spPr bwMode="auto">
          <a:xfrm>
            <a:off x="8259763" y="-438150"/>
            <a:ext cx="184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xmlns="" val="132387096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2"/>
          <p:cNvSpPr>
            <a:spLocks noGrp="1"/>
          </p:cNvSpPr>
          <p:nvPr>
            <p:ph sz="quarter" idx="10"/>
          </p:nvPr>
        </p:nvSpPr>
        <p:spPr>
          <a:xfrm>
            <a:off x="685978" y="1280160"/>
            <a:ext cx="8231744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59596030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divider2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1036927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ivider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539987570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divider5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41308635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5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7726918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87790" y="914400"/>
            <a:ext cx="10792731" cy="27432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Content Placeholder 22"/>
          <p:cNvSpPr>
            <a:spLocks noGrp="1"/>
          </p:cNvSpPr>
          <p:nvPr>
            <p:ph sz="quarter" idx="10"/>
          </p:nvPr>
        </p:nvSpPr>
        <p:spPr>
          <a:xfrm>
            <a:off x="685978" y="1280160"/>
            <a:ext cx="8231744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0731460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72148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2"/>
          <p:cNvSpPr>
            <a:spLocks noGrp="1"/>
          </p:cNvSpPr>
          <p:nvPr>
            <p:ph sz="quarter" idx="10"/>
          </p:nvPr>
        </p:nvSpPr>
        <p:spPr>
          <a:xfrm>
            <a:off x="685978" y="1280160"/>
            <a:ext cx="6048309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132320" y="1285875"/>
            <a:ext cx="4336433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xmlns="" val="301346002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,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2"/>
          <p:cNvSpPr>
            <a:spLocks noGrp="1"/>
          </p:cNvSpPr>
          <p:nvPr>
            <p:ph sz="quarter" idx="10"/>
          </p:nvPr>
        </p:nvSpPr>
        <p:spPr>
          <a:xfrm>
            <a:off x="685978" y="451822"/>
            <a:ext cx="10782775" cy="484094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85978" y="1285875"/>
            <a:ext cx="10782775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xmlns="" val="72317594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,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87790" y="914400"/>
            <a:ext cx="10792731" cy="27432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Content Placeholder 22"/>
          <p:cNvSpPr>
            <a:spLocks noGrp="1"/>
          </p:cNvSpPr>
          <p:nvPr>
            <p:ph sz="quarter" idx="10"/>
          </p:nvPr>
        </p:nvSpPr>
        <p:spPr>
          <a:xfrm>
            <a:off x="685979" y="1280160"/>
            <a:ext cx="7317105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267518" y="1285875"/>
            <a:ext cx="3201234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xmlns="" val="140366116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 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22"/>
          <p:cNvSpPr>
            <a:spLocks noGrp="1"/>
          </p:cNvSpPr>
          <p:nvPr>
            <p:ph sz="quarter" idx="10"/>
          </p:nvPr>
        </p:nvSpPr>
        <p:spPr>
          <a:xfrm>
            <a:off x="685978" y="1280160"/>
            <a:ext cx="5259170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Content Placeholder 22"/>
          <p:cNvSpPr>
            <a:spLocks noGrp="1"/>
          </p:cNvSpPr>
          <p:nvPr>
            <p:ph sz="quarter" idx="11"/>
          </p:nvPr>
        </p:nvSpPr>
        <p:spPr>
          <a:xfrm>
            <a:off x="6219539" y="1280160"/>
            <a:ext cx="5259170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4765920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685978" y="457200"/>
            <a:ext cx="10792731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85000"/>
              </a:lnSpc>
              <a:spcAft>
                <a:spcPts val="300"/>
              </a:spcAft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687790" y="914400"/>
            <a:ext cx="10792731" cy="27432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Content Placeholder 22"/>
          <p:cNvSpPr>
            <a:spLocks noGrp="1"/>
          </p:cNvSpPr>
          <p:nvPr>
            <p:ph sz="quarter" idx="10"/>
          </p:nvPr>
        </p:nvSpPr>
        <p:spPr>
          <a:xfrm>
            <a:off x="685978" y="1280160"/>
            <a:ext cx="5259170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2"/>
          <p:cNvSpPr>
            <a:spLocks noGrp="1"/>
          </p:cNvSpPr>
          <p:nvPr>
            <p:ph sz="quarter" idx="11"/>
          </p:nvPr>
        </p:nvSpPr>
        <p:spPr>
          <a:xfrm>
            <a:off x="6219539" y="1280160"/>
            <a:ext cx="5259170" cy="457200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defRPr lang="en-US" sz="2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defRPr>
                <a:solidFill>
                  <a:schemeClr val="tx1"/>
                </a:solidFill>
              </a:defRPr>
            </a:lvl3pPr>
            <a:lvl4pPr marL="973138" indent="-23495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150938" indent="-177800">
              <a:spcBef>
                <a:spcPts val="0"/>
              </a:spcBef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8981652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3" descr="3M_logo.emf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808588" y="6400800"/>
            <a:ext cx="574825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Footer Placeholder 3"/>
          <p:cNvSpPr txBox="1">
            <a:spLocks/>
          </p:cNvSpPr>
          <p:nvPr/>
        </p:nvSpPr>
        <p:spPr bwMode="auto">
          <a:xfrm>
            <a:off x="685979" y="6573838"/>
            <a:ext cx="4573191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rgbClr val="7F7F7F"/>
                </a:solidFill>
                <a:latin typeface="Arial Narrow" panose="020B0606020202030204" pitchFamily="34" charset="0"/>
                <a:ea typeface="宋体" panose="02010600030101010101" pitchFamily="2" charset="-122"/>
              </a:rPr>
              <a:t>3M Confidential.</a:t>
            </a:r>
          </a:p>
        </p:txBody>
      </p:sp>
      <p:sp>
        <p:nvSpPr>
          <p:cNvPr id="1028" name="Rectangle 6"/>
          <p:cNvSpPr>
            <a:spLocks noChangeArrowheads="1"/>
          </p:cNvSpPr>
          <p:nvPr/>
        </p:nvSpPr>
        <p:spPr bwMode="auto">
          <a:xfrm>
            <a:off x="273121" y="6567488"/>
            <a:ext cx="362044" cy="18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8CDF4065-6D9D-424B-83D9-527242911741}" type="slidenum">
              <a:rPr lang="en-US" altLang="zh-CN" sz="1000">
                <a:solidFill>
                  <a:srgbClr val="7F7F7F"/>
                </a:solidFill>
                <a:latin typeface="Arial Narrow" panose="020B0606020202030204" pitchFamily="34" charset="0"/>
                <a:ea typeface="宋体" panose="02010600030101010101" pitchFamily="2" charset="-122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zh-CN" sz="900">
              <a:solidFill>
                <a:srgbClr val="7F7F7F"/>
              </a:solidFill>
              <a:latin typeface="Arial Black" panose="020B0A040201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TextBox 12"/>
          <p:cNvSpPr txBox="1">
            <a:spLocks noChangeArrowheads="1"/>
          </p:cNvSpPr>
          <p:nvPr/>
        </p:nvSpPr>
        <p:spPr bwMode="auto">
          <a:xfrm>
            <a:off x="5389379" y="3074989"/>
            <a:ext cx="1379897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zh-CN" altLang="zh-CN" sz="1800">
              <a:solidFill>
                <a:prstClr val="black"/>
              </a:solidFill>
              <a:latin typeface="Arial Narrow" panose="020B0606020202030204" pitchFamily="34" charset="0"/>
            </a:endParaRPr>
          </a:p>
        </p:txBody>
      </p:sp>
      <p:grpSp>
        <p:nvGrpSpPr>
          <p:cNvPr id="1030" name="Group 22"/>
          <p:cNvGrpSpPr>
            <a:grpSpLocks/>
          </p:cNvGrpSpPr>
          <p:nvPr/>
        </p:nvGrpSpPr>
        <p:grpSpPr bwMode="auto">
          <a:xfrm>
            <a:off x="6923303" y="6573838"/>
            <a:ext cx="4573191" cy="184150"/>
            <a:chOff x="6949440" y="6574536"/>
            <a:chExt cx="4572000" cy="182880"/>
          </a:xfrm>
        </p:grpSpPr>
        <p:grpSp>
          <p:nvGrpSpPr>
            <p:cNvPr id="1035" name="Group 8"/>
            <p:cNvGrpSpPr>
              <a:grpSpLocks/>
            </p:cNvGrpSpPr>
            <p:nvPr/>
          </p:nvGrpSpPr>
          <p:grpSpPr bwMode="auto">
            <a:xfrm>
              <a:off x="6949440" y="6574536"/>
              <a:ext cx="4572000" cy="182880"/>
              <a:chOff x="6953905" y="6574536"/>
              <a:chExt cx="4572000" cy="182880"/>
            </a:xfrm>
          </p:grpSpPr>
          <p:sp>
            <p:nvSpPr>
              <p:cNvPr id="1037" name="TextBox 25"/>
              <p:cNvSpPr txBox="1">
                <a:spLocks noChangeArrowheads="1"/>
              </p:cNvSpPr>
              <p:nvPr/>
            </p:nvSpPr>
            <p:spPr bwMode="auto">
              <a:xfrm>
                <a:off x="9459529" y="6574536"/>
                <a:ext cx="1177586" cy="18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r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fld id="{83DC391B-64E9-4EA3-9C2F-C09A7875752A}" type="datetime3">
                  <a:rPr lang="en-US" altLang="zh-CN" sz="900">
                    <a:solidFill>
                      <a:srgbClr val="7F7F7F"/>
                    </a:solidFill>
                    <a:latin typeface="Arial Narrow" panose="020B0606020202030204" pitchFamily="34" charset="0"/>
                    <a:ea typeface="宋体" panose="02010600030101010101" pitchFamily="2" charset="-122"/>
                  </a:rPr>
                  <a:pPr algn="r" eaLnBrk="1" fontAlgn="base" hangingPunct="1">
                    <a:spcBef>
                      <a:spcPct val="0"/>
                    </a:spcBef>
                    <a:spcAft>
                      <a:spcPct val="0"/>
                    </a:spcAft>
                  </a:pPr>
                  <a:t>5 March 2014</a:t>
                </a:fld>
                <a:endParaRPr lang="en-US" altLang="zh-CN" sz="900">
                  <a:solidFill>
                    <a:srgbClr val="7F7F7F"/>
                  </a:solidFill>
                  <a:latin typeface="Arial Narrow" panose="020B0606020202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38" name="Rectangle 26"/>
              <p:cNvSpPr>
                <a:spLocks noChangeArrowheads="1"/>
              </p:cNvSpPr>
              <p:nvPr/>
            </p:nvSpPr>
            <p:spPr bwMode="auto">
              <a:xfrm>
                <a:off x="9260545" y="6589264"/>
                <a:ext cx="1163039" cy="15342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zh-CN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1039" name="Footer Placeholder 3"/>
              <p:cNvSpPr txBox="1">
                <a:spLocks/>
              </p:cNvSpPr>
              <p:nvPr/>
            </p:nvSpPr>
            <p:spPr bwMode="auto">
              <a:xfrm>
                <a:off x="6953905" y="6574536"/>
                <a:ext cx="4572000" cy="18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/>
              <a:lstStyle>
                <a:lvl1pPr defTabSz="912813" eaLnBrk="0" hangingPunct="0">
                  <a:tabLst>
                    <a:tab pos="798513" algn="r"/>
                  </a:tabLs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defTabSz="912813" eaLnBrk="0" hangingPunct="0">
                  <a:tabLst>
                    <a:tab pos="798513" algn="r"/>
                  </a:tabLs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defTabSz="912813" eaLnBrk="0" hangingPunct="0">
                  <a:tabLst>
                    <a:tab pos="798513" algn="r"/>
                  </a:tabLs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defTabSz="912813" eaLnBrk="0" hangingPunct="0">
                  <a:tabLst>
                    <a:tab pos="798513" algn="r"/>
                  </a:tabLs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defTabSz="912813" eaLnBrk="0" hangingPunct="0">
                  <a:tabLst>
                    <a:tab pos="798513" algn="r"/>
                  </a:tabLs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798513" algn="r"/>
                  </a:tabLs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798513" algn="r"/>
                  </a:tabLs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798513" algn="r"/>
                  </a:tabLs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798513" algn="r"/>
                  </a:tabLs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r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900">
                    <a:solidFill>
                      <a:srgbClr val="7F7F7F"/>
                    </a:solidFill>
                    <a:latin typeface="Arial Narrow" panose="020B0606020202030204" pitchFamily="34" charset="0"/>
                    <a:ea typeface="宋体" panose="02010600030101010101" pitchFamily="2" charset="-122"/>
                  </a:rPr>
                  <a:t>. All Rights Reserved.</a:t>
                </a:r>
              </a:p>
            </p:txBody>
          </p:sp>
        </p:grpSp>
        <p:sp>
          <p:nvSpPr>
            <p:cNvPr id="1036" name="TextBox 24"/>
            <p:cNvSpPr txBox="1">
              <a:spLocks noChangeArrowheads="1"/>
            </p:cNvSpPr>
            <p:nvPr/>
          </p:nvSpPr>
          <p:spPr bwMode="auto">
            <a:xfrm>
              <a:off x="10178528" y="6574536"/>
              <a:ext cx="258449" cy="18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900">
                  <a:solidFill>
                    <a:srgbClr val="7F7F7F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© 3M</a:t>
              </a:r>
              <a:endParaRPr lang="en-US" altLang="zh-CN" sz="1800">
                <a:solidFill>
                  <a:prstClr val="black"/>
                </a:solidFill>
                <a:latin typeface="Arial Narrow" panose="020B060602020203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1031" name="Group 16"/>
          <p:cNvGrpSpPr>
            <a:grpSpLocks/>
          </p:cNvGrpSpPr>
          <p:nvPr userDrawn="1"/>
        </p:nvGrpSpPr>
        <p:grpSpPr bwMode="auto">
          <a:xfrm>
            <a:off x="0" y="0"/>
            <a:ext cx="12201527" cy="1308100"/>
            <a:chOff x="-1" y="0"/>
            <a:chExt cx="12198096" cy="1308740"/>
          </a:xfrm>
        </p:grpSpPr>
        <p:pic>
          <p:nvPicPr>
            <p:cNvPr id="1033" name="Picture 17" descr="sliver.jpg"/>
            <p:cNvPicPr>
              <a:picLocks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113" t="607"/>
            <a:stretch>
              <a:fillRect/>
            </a:stretch>
          </p:blipFill>
          <p:spPr bwMode="auto">
            <a:xfrm>
              <a:off x="-1" y="0"/>
              <a:ext cx="12198096" cy="1308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34" name="Text Box 5"/>
            <p:cNvSpPr txBox="1">
              <a:spLocks noChangeArrowheads="1"/>
            </p:cNvSpPr>
            <p:nvPr/>
          </p:nvSpPr>
          <p:spPr bwMode="auto">
            <a:xfrm>
              <a:off x="686362" y="54864"/>
              <a:ext cx="1078992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dirty="0" smtClean="0">
                  <a:solidFill>
                    <a:prstClr val="white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3M Information Technology</a:t>
              </a:r>
              <a:endParaRPr lang="en-US" altLang="zh-CN" sz="1600" dirty="0">
                <a:solidFill>
                  <a:prstClr val="white"/>
                </a:solidFill>
                <a:latin typeface="Arial Narrow" panose="020B0606020202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032" name="Rectangle 19"/>
          <p:cNvSpPr>
            <a:spLocks noChangeArrowheads="1"/>
          </p:cNvSpPr>
          <p:nvPr userDrawn="1"/>
        </p:nvSpPr>
        <p:spPr bwMode="auto">
          <a:xfrm>
            <a:off x="682803" y="6537326"/>
            <a:ext cx="778078" cy="3206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zh-CN" altLang="zh-CN" sz="1800">
              <a:solidFill>
                <a:prstClr val="black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7745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83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</p:sldLayoutIdLst>
  <p:transition>
    <p:fade/>
  </p:transition>
  <p:timing>
    <p:tnLst>
      <p:par>
        <p:cTn id="1" dur="indefinite" restart="never" nodeType="tmRoot"/>
      </p:par>
    </p:tnLst>
  </p:timing>
  <p:hf hdr="0" ftr="0"/>
  <p:txStyles>
    <p:titleStyle>
      <a:lvl1pPr algn="l" rtl="0" fontAlgn="base">
        <a:lnSpc>
          <a:spcPct val="85000"/>
        </a:lnSpc>
        <a:spcBef>
          <a:spcPct val="0"/>
        </a:spcBef>
        <a:spcAft>
          <a:spcPts val="300"/>
        </a:spcAft>
        <a:defRPr lang="en-US" sz="3200" dirty="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ts val="300"/>
        </a:spcAft>
        <a:defRPr sz="3200">
          <a:solidFill>
            <a:schemeClr val="tx1"/>
          </a:solidFill>
          <a:latin typeface="Arial Narrow" charset="0"/>
          <a:ea typeface="Arial" charset="0"/>
          <a:cs typeface="Arial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ts val="300"/>
        </a:spcAft>
        <a:defRPr sz="3200">
          <a:solidFill>
            <a:schemeClr val="tx1"/>
          </a:solidFill>
          <a:latin typeface="Arial Narrow" charset="0"/>
          <a:ea typeface="Arial" charset="0"/>
          <a:cs typeface="Arial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ts val="300"/>
        </a:spcAft>
        <a:defRPr sz="3200">
          <a:solidFill>
            <a:schemeClr val="tx1"/>
          </a:solidFill>
          <a:latin typeface="Arial Narrow" charset="0"/>
          <a:ea typeface="Arial" charset="0"/>
          <a:cs typeface="Arial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ts val="300"/>
        </a:spcAft>
        <a:defRPr sz="3200">
          <a:solidFill>
            <a:schemeClr val="tx1"/>
          </a:solidFill>
          <a:latin typeface="Arial Narrow" charset="0"/>
          <a:ea typeface="Arial" charset="0"/>
          <a:cs typeface="Arial" charset="0"/>
        </a:defRPr>
      </a:lvl5pPr>
      <a:lvl6pPr marL="457200" algn="l" rtl="0" eaLnBrk="1" fontAlgn="base" hangingPunct="1">
        <a:lnSpc>
          <a:spcPct val="75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Narrow" charset="0"/>
          <a:ea typeface="Arial" charset="0"/>
          <a:cs typeface="Arial" charset="0"/>
        </a:defRPr>
      </a:lvl6pPr>
      <a:lvl7pPr marL="914400" algn="l" rtl="0" eaLnBrk="1" fontAlgn="base" hangingPunct="1">
        <a:lnSpc>
          <a:spcPct val="75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Narrow" charset="0"/>
          <a:ea typeface="Arial" charset="0"/>
          <a:cs typeface="Arial" charset="0"/>
        </a:defRPr>
      </a:lvl7pPr>
      <a:lvl8pPr marL="1371600" algn="l" rtl="0" eaLnBrk="1" fontAlgn="base" hangingPunct="1">
        <a:lnSpc>
          <a:spcPct val="75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Narrow" charset="0"/>
          <a:ea typeface="Arial" charset="0"/>
          <a:cs typeface="Arial" charset="0"/>
        </a:defRPr>
      </a:lvl8pPr>
      <a:lvl9pPr marL="1828800" algn="l" rtl="0" eaLnBrk="1" fontAlgn="base" hangingPunct="1">
        <a:lnSpc>
          <a:spcPct val="75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Narrow" charset="0"/>
          <a:ea typeface="Arial" charset="0"/>
          <a:cs typeface="Arial" charset="0"/>
        </a:defRPr>
      </a:lvl9pPr>
    </p:titleStyle>
    <p:bodyStyle>
      <a:lvl1pPr marL="236538" indent="-236538" algn="l" rtl="0" fontAlgn="base">
        <a:spcBef>
          <a:spcPct val="20000"/>
        </a:spcBef>
        <a:spcAft>
          <a:spcPts val="500"/>
        </a:spcAft>
        <a:buClr>
          <a:schemeClr val="bg2"/>
        </a:buClr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574675" indent="-338138" algn="l" rtl="0" fontAlgn="base">
        <a:spcBef>
          <a:spcPts val="600"/>
        </a:spcBef>
        <a:spcAft>
          <a:spcPts val="600"/>
        </a:spcAft>
        <a:buClr>
          <a:schemeClr val="bg2"/>
        </a:buClr>
        <a:buSzPct val="100000"/>
        <a:buFont typeface="Arial Narrow" panose="020B0606020202030204" pitchFamily="34" charset="0"/>
        <a:buChar char="―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738188" indent="-163513" algn="l" rtl="0" fontAlgn="base">
        <a:spcBef>
          <a:spcPts val="600"/>
        </a:spcBef>
        <a:spcAft>
          <a:spcPts val="600"/>
        </a:spcAft>
        <a:buClr>
          <a:schemeClr val="bg2"/>
        </a:buClr>
        <a:buSzPct val="80000"/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76213" algn="l" rtl="0" fontAlgn="base">
        <a:spcBef>
          <a:spcPts val="600"/>
        </a:spcBef>
        <a:spcAft>
          <a:spcPts val="600"/>
        </a:spcAft>
        <a:buClr>
          <a:schemeClr val="bg2"/>
        </a:buClr>
        <a:buSzPct val="100000"/>
        <a:buFont typeface="Arial Narrow" panose="020B0606020202030204" pitchFamily="34" charset="0"/>
        <a:buChar char="–"/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800" indent="-547688" algn="l" rtl="0" fontAlgn="base">
        <a:spcBef>
          <a:spcPts val="600"/>
        </a:spcBef>
        <a:spcAft>
          <a:spcPts val="600"/>
        </a:spcAft>
        <a:buClr>
          <a:srgbClr val="948A54"/>
        </a:buClr>
        <a:buSzPct val="80000"/>
        <a:buFont typeface="Wingdings" panose="05000000000000000000" pitchFamily="2" charset="2"/>
        <a:buChar char="§"/>
        <a:defRPr sz="1600">
          <a:solidFill>
            <a:srgbClr val="4D4D4D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4D4D4D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4D4D4D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4D4D4D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4D4D4D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jpeg"/><Relationship Id="rId4" Type="http://schemas.openxmlformats.org/officeDocument/2006/relationships/image" Target="../media/image44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Live a Low-carbon Life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730349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685978" y="570156"/>
            <a:ext cx="10782775" cy="494852"/>
          </a:xfrm>
        </p:spPr>
        <p:txBody>
          <a:bodyPr/>
          <a:lstStyle/>
          <a:p>
            <a:r>
              <a:rPr lang="en-US" altLang="zh-CN" dirty="0"/>
              <a:t>They are looking forward to the </a:t>
            </a:r>
            <a:r>
              <a:rPr lang="en-US" altLang="zh-CN" dirty="0" smtClean="0"/>
              <a:t>rain.</a:t>
            </a:r>
            <a:endParaRPr lang="en-US" altLang="zh-CN" dirty="0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1"/>
          </p:nvPr>
        </p:nvSpPr>
        <p:spPr>
          <a:xfrm>
            <a:off x="685978" y="1285875"/>
            <a:ext cx="10782775" cy="4572000"/>
          </a:xfrm>
        </p:spPr>
      </p:sp>
      <p:pic>
        <p:nvPicPr>
          <p:cNvPr id="8" name="Picture 4" descr="11603724_97874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8" y="1285875"/>
            <a:ext cx="4915396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1269519276135972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01374" y="1285875"/>
            <a:ext cx="4941120" cy="4605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3303846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685978" y="451822"/>
            <a:ext cx="10782775" cy="579536"/>
          </a:xfrm>
        </p:spPr>
        <p:txBody>
          <a:bodyPr/>
          <a:lstStyle/>
          <a:p>
            <a:r>
              <a:rPr lang="en-US" altLang="zh-CN" dirty="0"/>
              <a:t>Polar ice </a:t>
            </a:r>
            <a:r>
              <a:rPr lang="en-US" altLang="zh-CN" dirty="0" smtClean="0"/>
              <a:t>melting</a:t>
            </a:r>
            <a:endParaRPr lang="en-US" altLang="zh-CN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>
          <a:xfrm>
            <a:off x="685978" y="1031358"/>
            <a:ext cx="10782775" cy="4826517"/>
          </a:xfrm>
        </p:spPr>
      </p:sp>
      <p:pic>
        <p:nvPicPr>
          <p:cNvPr id="5" name="Picture 6" descr="30000094250112892641913924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942671" y="1360966"/>
            <a:ext cx="5260683" cy="4391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5978" y="1360967"/>
            <a:ext cx="5256694" cy="439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436425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Many parts of the land becomes very dry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5" name="Picture 13" descr="300000845163127054198236421_95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685978" y="1285874"/>
            <a:ext cx="4688664" cy="4019773"/>
          </a:xfrm>
          <a:prstGeom prst="rect">
            <a:avLst/>
          </a:prstGeom>
        </p:spPr>
      </p:pic>
      <p:pic>
        <p:nvPicPr>
          <p:cNvPr id="6" name="Picture 14" descr="300000937801128539905384464_95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374642" y="1285873"/>
            <a:ext cx="5340218" cy="401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012073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All kinds of extreme weather, droughts, floods, storms, ice storm, fire, use the adjective "rare historical, once in a century" to describe the People lost their homes because of </a:t>
            </a:r>
            <a:r>
              <a:rPr lang="en-US" altLang="zh-CN" dirty="0" smtClean="0"/>
              <a:t>fire.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Picture 4" descr="300033714605131975055471973_950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4440" r="14440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3504038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Snow-ice roads and car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4" name="Picture 4" descr="300000937801128540000577648_95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8" y="1285875"/>
            <a:ext cx="5445881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0130000033659712567070178311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29114" y="1285875"/>
            <a:ext cx="5342385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8155865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Variety of </a:t>
            </a:r>
            <a:r>
              <a:rPr lang="en-US" altLang="zh-CN" dirty="0"/>
              <a:t>attacks of extreme </a:t>
            </a:r>
            <a:r>
              <a:rPr lang="en-US" altLang="zh-CN" dirty="0" smtClean="0"/>
              <a:t>weather</a:t>
            </a:r>
            <a:endParaRPr lang="zh-CN" altLang="en-US" dirty="0"/>
          </a:p>
        </p:txBody>
      </p:sp>
      <p:pic>
        <p:nvPicPr>
          <p:cNvPr id="5" name="Picture 7" descr="590_3531_586360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2850" b="32850"/>
          <a:stretch>
            <a:fillRect/>
          </a:stretch>
        </p:blipFill>
        <p:spPr bwMode="auto">
          <a:xfrm>
            <a:off x="685978" y="1285874"/>
            <a:ext cx="10794669" cy="4577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29554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This would cause great </a:t>
            </a:r>
            <a:r>
              <a:rPr lang="en-US" altLang="zh-CN" dirty="0" smtClean="0"/>
              <a:t>harm</a:t>
            </a:r>
            <a:endParaRPr lang="en-US" altLang="zh-CN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5" name="Picture 6" descr="10018284_87599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8" y="1285875"/>
            <a:ext cx="10782775" cy="4608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13999773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We should make every effort to protect the </a:t>
            </a:r>
            <a:r>
              <a:rPr lang="en-US" altLang="zh-CN" dirty="0" smtClean="0"/>
              <a:t>Earth</a:t>
            </a:r>
            <a:endParaRPr lang="en-US" altLang="zh-CN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5" name="Picture 5" descr="1_101013102706_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39945" y="1346088"/>
            <a:ext cx="5019086" cy="4451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6914803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09554" y="2753833"/>
            <a:ext cx="7389627" cy="115894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8000" dirty="0">
                <a:solidFill>
                  <a:schemeClr val="bg1"/>
                </a:solidFill>
              </a:rPr>
              <a:t>How can </a:t>
            </a:r>
            <a:r>
              <a:rPr lang="en-US" altLang="zh-CN" sz="8000" dirty="0" smtClean="0">
                <a:solidFill>
                  <a:schemeClr val="bg1"/>
                </a:solidFill>
              </a:rPr>
              <a:t>we  </a:t>
            </a:r>
            <a:endParaRPr lang="zh-CN" altLang="en-US" sz="8000" dirty="0" smtClean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09554" y="4054550"/>
            <a:ext cx="9569302" cy="130425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</a:rPr>
              <a:t>live </a:t>
            </a:r>
            <a:r>
              <a:rPr lang="en-US" altLang="zh-CN" sz="8000" dirty="0">
                <a:solidFill>
                  <a:schemeClr val="bg1"/>
                </a:solidFill>
              </a:rPr>
              <a:t>a low-carbon life? </a:t>
            </a:r>
            <a:endParaRPr lang="zh-CN" altLang="en-US" sz="8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99041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Firstly, we should recognize that low-carbon life is not only a kind of lifestyle but also life </a:t>
            </a:r>
            <a:r>
              <a:rPr lang="en-US" altLang="zh-CN" dirty="0" smtClean="0"/>
              <a:t>attitude.</a:t>
            </a:r>
            <a:endParaRPr lang="en-US" altLang="zh-CN" dirty="0" smtClean="0"/>
          </a:p>
          <a:p>
            <a:r>
              <a:rPr lang="en-US" altLang="zh-CN" dirty="0"/>
              <a:t>Secondly, we should develop a good habit of low-carbon life in our daily lives. </a:t>
            </a:r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How do we achieve a </a:t>
            </a:r>
            <a:r>
              <a:rPr lang="en-US" altLang="zh-CN" dirty="0" smtClean="0"/>
              <a:t>low-carbon </a:t>
            </a:r>
            <a:r>
              <a:rPr lang="en-US" altLang="zh-CN" dirty="0" smtClean="0"/>
              <a:t>life?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7518796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Kent </a:t>
            </a:r>
            <a:r>
              <a:rPr lang="en-US" altLang="zh-CN" dirty="0" err="1" smtClean="0"/>
              <a:t>Xu</a:t>
            </a:r>
            <a:r>
              <a:rPr lang="zh-CN" altLang="en-US" dirty="0" smtClean="0"/>
              <a:t> </a:t>
            </a:r>
            <a:r>
              <a:rPr lang="en-US" altLang="zh-CN" dirty="0" smtClean="0"/>
              <a:t>(A3JP3ZZ)</a:t>
            </a:r>
          </a:p>
          <a:p>
            <a:r>
              <a:rPr lang="en-US" altLang="zh-CN" dirty="0" smtClean="0"/>
              <a:t>MAIL: kxu4@mmm.com</a:t>
            </a:r>
          </a:p>
          <a:p>
            <a:r>
              <a:rPr lang="en-US" altLang="zh-CN" smtClean="0"/>
              <a:t>Be responsible </a:t>
            </a:r>
            <a:r>
              <a:rPr lang="en-US" altLang="zh-CN" dirty="0" smtClean="0"/>
              <a:t>for COFS system</a:t>
            </a:r>
          </a:p>
          <a:p>
            <a:endParaRPr lang="en-US" altLang="zh-CN" dirty="0" smtClean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Self-introduction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Let </a:t>
            </a:r>
            <a:r>
              <a:rPr lang="en-US" altLang="zh-CN" dirty="0" smtClean="0"/>
              <a:t>me talk </a:t>
            </a:r>
            <a:r>
              <a:rPr lang="en-US" altLang="zh-CN" dirty="0"/>
              <a:t>about it from all aspects in our life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What </a:t>
            </a:r>
            <a:r>
              <a:rPr lang="en-US" altLang="zh-CN" dirty="0"/>
              <a:t>actions we can do</a:t>
            </a:r>
            <a:r>
              <a:rPr lang="en-US" altLang="zh-CN" dirty="0" smtClean="0"/>
              <a:t>?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753086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685978" y="1280160"/>
            <a:ext cx="4555873" cy="4572000"/>
          </a:xfrm>
        </p:spPr>
        <p:txBody>
          <a:bodyPr/>
          <a:lstStyle/>
          <a:p>
            <a:r>
              <a:rPr lang="en-US" altLang="zh-CN" dirty="0"/>
              <a:t>Water is our source of </a:t>
            </a:r>
            <a:r>
              <a:rPr lang="en-US" altLang="zh-CN" dirty="0" smtClean="0"/>
              <a:t>life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Picture Placeholder 4" descr="6554444_161226415394_2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7851" r="7851"/>
          <a:stretch>
            <a:fillRect/>
          </a:stretch>
        </p:blipFill>
        <p:spPr bwMode="auto">
          <a:xfrm>
            <a:off x="880637" y="2721935"/>
            <a:ext cx="3818565" cy="29771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19927" y="1280160"/>
            <a:ext cx="5428751" cy="441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753968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A</a:t>
            </a:r>
            <a:r>
              <a:rPr lang="en-US" altLang="zh-CN" dirty="0" smtClean="0"/>
              <a:t>ll </a:t>
            </a:r>
            <a:r>
              <a:rPr lang="en-US" altLang="zh-CN" dirty="0"/>
              <a:t>the family can do monthly by hand to wash clothes, reduce the emissions of carbon dioxide once is 68.4 </a:t>
            </a:r>
            <a:r>
              <a:rPr lang="en-US" altLang="zh-CN" dirty="0" smtClean="0"/>
              <a:t>tons. 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5" name="Picture 10" descr="20100221184349221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7132320" y="3887977"/>
            <a:ext cx="2596471" cy="1979765"/>
          </a:xfrm>
          <a:prstGeom prst="rect">
            <a:avLst/>
          </a:prstGeom>
        </p:spPr>
      </p:pic>
      <p:pic>
        <p:nvPicPr>
          <p:cNvPr id="6" name="Picture 6" descr="5755e2aad5a2b637ca130c5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132320" y="1280160"/>
            <a:ext cx="2837556" cy="260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6163585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Refuse </a:t>
            </a:r>
            <a:r>
              <a:rPr lang="en-US" altLang="zh-CN" dirty="0"/>
              <a:t>to buy any fur or fur-trimmed clothing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4" name="Picture 5" descr="193235899_13363633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8" y="1285875"/>
            <a:ext cx="4410076" cy="4572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20101113000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096053" y="1285876"/>
            <a:ext cx="4526411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5986580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smtClean="0"/>
              <a:t>Don’t use</a:t>
            </a:r>
            <a:r>
              <a:rPr lang="en-US" altLang="zh-CN" smtClean="0"/>
              <a:t> </a:t>
            </a:r>
            <a:r>
              <a:rPr lang="en-US" altLang="zh-CN" dirty="0"/>
              <a:t>disposable chopsticks and disposable lunch </a:t>
            </a:r>
            <a:r>
              <a:rPr lang="en-US" altLang="zh-CN" dirty="0" smtClean="0"/>
              <a:t>box</a:t>
            </a:r>
            <a:endParaRPr lang="en-US" altLang="zh-CN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4" name="Picture 4" descr="20090310144852540_副本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9" y="1285876"/>
            <a:ext cx="4127946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" descr="1003261216b9a442b37760c5c4_副本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13925" y="1285874"/>
            <a:ext cx="3733556" cy="4595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3921308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Save paper and </a:t>
            </a:r>
            <a:r>
              <a:rPr lang="en-US" altLang="zh-CN" dirty="0" smtClean="0"/>
              <a:t>save green plants to prevent expanding </a:t>
            </a:r>
            <a:r>
              <a:rPr lang="en-US" altLang="zh-CN" dirty="0"/>
              <a:t>deserts</a:t>
            </a:r>
            <a:endParaRPr lang="zh-CN" altLang="en-US" dirty="0"/>
          </a:p>
        </p:txBody>
      </p:sp>
      <p:pic>
        <p:nvPicPr>
          <p:cNvPr id="4" name="图片占位符 3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/>
          <a:srcRect l="3879" r="3879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138735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Reduce food </a:t>
            </a:r>
            <a:r>
              <a:rPr lang="en-US" altLang="zh-CN" dirty="0" smtClean="0"/>
              <a:t>waste</a:t>
            </a:r>
            <a:endParaRPr lang="en-US" altLang="zh-CN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4" name="Picture 4" descr="5263838_161529013750_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8" y="1285875"/>
            <a:ext cx="5428588" cy="399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0120000003080412683784747067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14567" y="1285875"/>
            <a:ext cx="4379768" cy="4003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3039297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Recycle Bags </a:t>
            </a:r>
            <a:r>
              <a:rPr lang="en-US" altLang="zh-CN" dirty="0"/>
              <a:t>instead of plastic bags is a wise choice</a:t>
            </a:r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6" name="Picture 5" descr="200872210359473_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8" y="1285875"/>
            <a:ext cx="5190719" cy="368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224065_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876697" y="1285876"/>
            <a:ext cx="4470312" cy="3685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9041095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>
          <a:xfrm>
            <a:off x="685978" y="446567"/>
            <a:ext cx="10782775" cy="5411308"/>
          </a:xfrm>
        </p:spPr>
      </p:sp>
      <p:pic>
        <p:nvPicPr>
          <p:cNvPr id="4" name="图片 3" descr="pi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8" y="446567"/>
            <a:ext cx="3365027" cy="2060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​​ 3"/>
          <p:cNvSpPr>
            <a:spLocks noChangeArrowheads="1"/>
          </p:cNvSpPr>
          <p:nvPr/>
        </p:nvSpPr>
        <p:spPr bwMode="auto">
          <a:xfrm>
            <a:off x="685978" y="2506625"/>
            <a:ext cx="3365027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dirty="0">
                <a:latin typeface="Arial" charset="0"/>
              </a:rPr>
              <a:t>Recycling the old battery</a:t>
            </a:r>
            <a:endParaRPr lang="zh-CN" altLang="en-US" dirty="0">
              <a:latin typeface="Arial" charset="0"/>
            </a:endParaRPr>
          </a:p>
        </p:txBody>
      </p:sp>
      <p:pic>
        <p:nvPicPr>
          <p:cNvPr id="6" name="图片 5" descr="pic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96649" y="446567"/>
            <a:ext cx="3501052" cy="204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​​ 4"/>
          <p:cNvSpPr>
            <a:spLocks noChangeArrowheads="1"/>
          </p:cNvSpPr>
          <p:nvPr/>
        </p:nvSpPr>
        <p:spPr bwMode="auto">
          <a:xfrm>
            <a:off x="4696649" y="2486886"/>
            <a:ext cx="35010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dirty="0">
                <a:latin typeface="Arial" charset="0"/>
              </a:rPr>
              <a:t>Using energy-saving bulb</a:t>
            </a:r>
            <a:endParaRPr lang="zh-CN" altLang="en-US" dirty="0">
              <a:latin typeface="Arial" charset="0"/>
            </a:endParaRPr>
          </a:p>
        </p:txBody>
      </p:sp>
      <p:pic>
        <p:nvPicPr>
          <p:cNvPr id="8" name="图片 7" descr="pic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8" y="3072540"/>
            <a:ext cx="3365027" cy="2165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​​ 5"/>
          <p:cNvSpPr>
            <a:spLocks noChangeArrowheads="1"/>
          </p:cNvSpPr>
          <p:nvPr/>
        </p:nvSpPr>
        <p:spPr bwMode="auto">
          <a:xfrm>
            <a:off x="685978" y="5238350"/>
            <a:ext cx="3365027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dirty="0">
                <a:latin typeface="Arial" charset="0"/>
              </a:rPr>
              <a:t>Turning off the power socket Timely</a:t>
            </a:r>
            <a:endParaRPr lang="zh-CN" altLang="en-US" dirty="0">
              <a:latin typeface="Arial" charset="0"/>
            </a:endParaRPr>
          </a:p>
        </p:txBody>
      </p:sp>
      <p:pic>
        <p:nvPicPr>
          <p:cNvPr id="10" name="图片 9" descr="pic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96649" y="3072541"/>
            <a:ext cx="3501052" cy="2165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​​ 7"/>
          <p:cNvSpPr>
            <a:spLocks noChangeArrowheads="1"/>
          </p:cNvSpPr>
          <p:nvPr/>
        </p:nvSpPr>
        <p:spPr bwMode="auto">
          <a:xfrm>
            <a:off x="4696648" y="5238350"/>
            <a:ext cx="3501053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Gungsuh" panose="02030600000101010101" pitchFamily="18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dirty="0">
                <a:latin typeface="Arial" charset="0"/>
              </a:rPr>
              <a:t>Choosing the  bicycles </a:t>
            </a:r>
            <a:r>
              <a:rPr lang="zh-CN" altLang="en-US" dirty="0">
                <a:latin typeface="Arial" charset="0"/>
              </a:rPr>
              <a:t>，</a:t>
            </a:r>
            <a:r>
              <a:rPr lang="en-US" altLang="zh-CN" dirty="0">
                <a:latin typeface="Arial" charset="0"/>
              </a:rPr>
              <a:t> bus, and subway instead of motorcar </a:t>
            </a:r>
            <a:endParaRPr lang="zh-CN" alt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520954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2a63c4c8f1f86bf83025c2c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6539" b="16539"/>
          <a:stretch>
            <a:fillRect/>
          </a:stretch>
        </p:blipFill>
        <p:spPr bwMode="auto">
          <a:xfrm>
            <a:off x="685800" y="446088"/>
            <a:ext cx="10782300" cy="5411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7821766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36377" y="3001385"/>
            <a:ext cx="9455972" cy="13124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+mn-lt"/>
              </a:rPr>
              <a:t>What is low-carbon life?</a:t>
            </a:r>
            <a:endParaRPr lang="zh-CN" altLang="en-US" sz="8000" dirty="0" smtClean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447165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41451" y="2902689"/>
            <a:ext cx="5358809" cy="127590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+mn-lt"/>
              </a:rPr>
              <a:t>Thank you!</a:t>
            </a:r>
            <a:endParaRPr lang="zh-CN" altLang="en-US" sz="8000" dirty="0" smtClean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45277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b="1" dirty="0" smtClean="0"/>
              <a:t>Low-carbon </a:t>
            </a:r>
            <a:r>
              <a:rPr lang="en-US" altLang="zh-CN" b="1" dirty="0"/>
              <a:t>life </a:t>
            </a:r>
            <a:r>
              <a:rPr lang="en-US" altLang="zh-CN" dirty="0"/>
              <a:t>means a kind of life style that people do their best to reduce energy consumption and carbon greenhouse gas emissions. </a:t>
            </a:r>
          </a:p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The definition of low-carbon </a:t>
            </a:r>
            <a:r>
              <a:rPr lang="en-US" altLang="zh-CN" dirty="0"/>
              <a:t>life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7014296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24494" y="1605516"/>
            <a:ext cx="6741041" cy="14141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8000" dirty="0">
                <a:solidFill>
                  <a:schemeClr val="bg1"/>
                </a:solidFill>
              </a:rPr>
              <a:t>Why do </a:t>
            </a:r>
            <a:r>
              <a:rPr lang="en-US" altLang="zh-CN" sz="8000" dirty="0" smtClean="0">
                <a:solidFill>
                  <a:schemeClr val="bg1"/>
                </a:solidFill>
              </a:rPr>
              <a:t>we </a:t>
            </a:r>
            <a:endParaRPr lang="zh-CN" altLang="en-US" sz="8000" dirty="0" smtClean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34363" y="3019647"/>
            <a:ext cx="9874101" cy="126527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</a:rPr>
              <a:t>advocate </a:t>
            </a:r>
            <a:r>
              <a:rPr lang="en-US" altLang="zh-CN" sz="8000" dirty="0">
                <a:solidFill>
                  <a:schemeClr val="bg1"/>
                </a:solidFill>
              </a:rPr>
              <a:t>low-carbon life? </a:t>
            </a:r>
            <a:endParaRPr lang="zh-CN" altLang="en-US" sz="8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505638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685979" y="1280160"/>
            <a:ext cx="6091340" cy="4572000"/>
          </a:xfrm>
        </p:spPr>
        <p:txBody>
          <a:bodyPr/>
          <a:lstStyle/>
          <a:p>
            <a:r>
              <a:rPr lang="en-US" altLang="zh-CN" dirty="0" smtClean="0"/>
              <a:t>A large </a:t>
            </a:r>
            <a:r>
              <a:rPr lang="en-US" altLang="zh-CN" dirty="0"/>
              <a:t>amount of exhaust gases has seriously influenced us, such as: cough, throat inflammation. </a:t>
            </a:r>
          </a:p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Picture 4" descr="300033714605131975053413356_950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074" r="17074"/>
          <a:stretch>
            <a:fillRect/>
          </a:stretch>
        </p:blipFill>
        <p:spPr bwMode="auto">
          <a:xfrm>
            <a:off x="7110413" y="1285875"/>
            <a:ext cx="4357687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2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46769" y="2759587"/>
            <a:ext cx="4523965" cy="3092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2802203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We use </a:t>
            </a:r>
            <a:r>
              <a:rPr lang="en-US" altLang="zh-CN" dirty="0"/>
              <a:t>any kind of industrial products, air conditioning is bound to bring a certain burden to our environment. 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Air conditioning is bound to bring some burden on our environment</a:t>
            </a:r>
            <a:endParaRPr lang="zh-CN" altLang="en-US" dirty="0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5" name="Picture 4" descr="8347400SQD95_5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977" y="2697955"/>
            <a:ext cx="3666791" cy="2799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2030000115125713284326274197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132320" y="1280160"/>
            <a:ext cx="4337615" cy="3632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502122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1"/>
          </p:nvPr>
        </p:nvSpPr>
        <p:spPr>
          <a:xfrm>
            <a:off x="150608" y="494852"/>
            <a:ext cx="11318146" cy="5363023"/>
          </a:xfrm>
        </p:spPr>
      </p:sp>
      <p:pic>
        <p:nvPicPr>
          <p:cNvPr id="6" name="Picture 9" descr="7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71190" y="1230189"/>
            <a:ext cx="4008349" cy="3887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6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0608" y="1234976"/>
            <a:ext cx="4962899" cy="388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2434202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685978" y="606056"/>
            <a:ext cx="10782122" cy="489097"/>
          </a:xfrm>
        </p:spPr>
        <p:txBody>
          <a:bodyPr/>
          <a:lstStyle/>
          <a:p>
            <a:r>
              <a:rPr lang="en-US" altLang="zh-CN" dirty="0" smtClean="0"/>
              <a:t>70% </a:t>
            </a:r>
            <a:r>
              <a:rPr lang="en-US" altLang="zh-CN" dirty="0"/>
              <a:t>of Chinese rivers are </a:t>
            </a:r>
            <a:r>
              <a:rPr lang="en-US" altLang="zh-CN" dirty="0" smtClean="0"/>
              <a:t>polluted</a:t>
            </a:r>
            <a:endParaRPr lang="en-US" altLang="zh-CN" dirty="0"/>
          </a:p>
        </p:txBody>
      </p:sp>
      <p:pic>
        <p:nvPicPr>
          <p:cNvPr id="6" name="Picture 4" descr="300000209541126959581861728_950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033" r="6033"/>
          <a:stretch>
            <a:fillRect/>
          </a:stretch>
        </p:blipFill>
        <p:spPr bwMode="auto">
          <a:xfrm>
            <a:off x="685978" y="1285875"/>
            <a:ext cx="10782122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3416679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M_2013_PPT_Template_1.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M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+mn-lt"/>
            <a:ea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Arial" charset="0"/>
            <a:cs typeface="Arial" charset="0"/>
          </a:defRPr>
        </a:defPPr>
      </a:lstStyle>
    </a:lnDef>
    <a:txDef>
      <a:spPr>
        <a:noFill/>
      </a:spPr>
      <a:bodyPr wrap="square" rtlCol="0">
        <a:noAutofit/>
      </a:bodyPr>
      <a:lstStyle>
        <a:defPPr>
          <a:defRPr smtClean="0">
            <a:latin typeface="+mn-lt"/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C4CB3"/>
        </a:accent1>
        <a:accent2>
          <a:srgbClr val="B32600"/>
        </a:accent2>
        <a:accent3>
          <a:srgbClr val="FFFFFF"/>
        </a:accent3>
        <a:accent4>
          <a:srgbClr val="000000"/>
        </a:accent4>
        <a:accent5>
          <a:srgbClr val="AAB2D6"/>
        </a:accent5>
        <a:accent6>
          <a:srgbClr val="A22100"/>
        </a:accent6>
        <a:hlink>
          <a:srgbClr val="4C198C"/>
        </a:hlink>
        <a:folHlink>
          <a:srgbClr val="4C99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B32600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A22100"/>
        </a:accent6>
        <a:hlink>
          <a:srgbClr val="0C4CB3"/>
        </a:hlink>
        <a:folHlink>
          <a:srgbClr val="4C198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0000"/>
        </a:accent1>
        <a:accent2>
          <a:srgbClr val="009900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008A00"/>
        </a:accent6>
        <a:hlink>
          <a:srgbClr val="0C4CB3"/>
        </a:hlink>
        <a:folHlink>
          <a:srgbClr val="4C198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68B1"/>
        </a:accent1>
        <a:accent2>
          <a:srgbClr val="7C9DCC"/>
        </a:accent2>
        <a:accent3>
          <a:srgbClr val="FFFFFF"/>
        </a:accent3>
        <a:accent4>
          <a:srgbClr val="000000"/>
        </a:accent4>
        <a:accent5>
          <a:srgbClr val="AAB9D5"/>
        </a:accent5>
        <a:accent6>
          <a:srgbClr val="708EB9"/>
        </a:accent6>
        <a:hlink>
          <a:srgbClr val="FF9933"/>
        </a:hlink>
        <a:folHlink>
          <a:srgbClr val="EEF3A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363</Words>
  <Application>Microsoft Office PowerPoint</Application>
  <PresentationFormat>Custom</PresentationFormat>
  <Paragraphs>41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3M_2013_PPT_Template_1.3</vt:lpstr>
      <vt:lpstr>Live a Low-carbon Life</vt:lpstr>
      <vt:lpstr>Self-introduction</vt:lpstr>
      <vt:lpstr>Slide 3</vt:lpstr>
      <vt:lpstr>The definition of low-carbon life</vt:lpstr>
      <vt:lpstr>Slide 5</vt:lpstr>
      <vt:lpstr>Slide 6</vt:lpstr>
      <vt:lpstr>Air conditioning is bound to bring some burden on our environment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How do we achieve a low-carbon life?</vt:lpstr>
      <vt:lpstr>What actions we can do?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Kent Xu</dc:creator>
  <cp:lastModifiedBy>a3jp3zz</cp:lastModifiedBy>
  <cp:revision>36</cp:revision>
  <dcterms:created xsi:type="dcterms:W3CDTF">2014-03-01T07:56:52Z</dcterms:created>
  <dcterms:modified xsi:type="dcterms:W3CDTF">2014-03-05T03:08:43Z</dcterms:modified>
</cp:coreProperties>
</file>

<file path=docProps/thumbnail.jpeg>
</file>